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9" r:id="rId3"/>
    <p:sldId id="257" r:id="rId4"/>
    <p:sldId id="270" r:id="rId5"/>
    <p:sldId id="271" r:id="rId6"/>
    <p:sldId id="272" r:id="rId7"/>
    <p:sldId id="265" r:id="rId8"/>
    <p:sldId id="273" r:id="rId9"/>
    <p:sldId id="274" r:id="rId10"/>
    <p:sldId id="275" r:id="rId11"/>
    <p:sldId id="276" r:id="rId12"/>
    <p:sldId id="277" r:id="rId13"/>
    <p:sldId id="268" r:id="rId14"/>
    <p:sldId id="278" r:id="rId15"/>
    <p:sldId id="279" r:id="rId16"/>
    <p:sldId id="267" r:id="rId17"/>
    <p:sldId id="280" r:id="rId18"/>
    <p:sldId id="281"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97" autoAdjust="0"/>
  </p:normalViewPr>
  <p:slideViewPr>
    <p:cSldViewPr>
      <p:cViewPr varScale="1">
        <p:scale>
          <a:sx n="37" d="100"/>
          <a:sy n="37" d="100"/>
        </p:scale>
        <p:origin x="-16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8B39E2-EBFD-482F-9268-A5EA085D9AB4}" type="datetimeFigureOut">
              <a:rPr lang="en-US" smtClean="0"/>
              <a:t>6/26/2016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FA55D8-5A3B-4CCB-BDB8-0FBD403F8D66}" type="slidenum">
              <a:rPr lang="en-US" smtClean="0"/>
              <a:t>‹#›</a:t>
            </a:fld>
            <a:endParaRPr lang="en-US"/>
          </a:p>
        </p:txBody>
      </p:sp>
    </p:spTree>
    <p:extLst>
      <p:ext uri="{BB962C8B-B14F-4D97-AF65-F5344CB8AC3E}">
        <p14:creationId xmlns:p14="http://schemas.microsoft.com/office/powerpoint/2010/main" val="248681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DF1C8-2659-4B11-A11E-166C8E9F0321}" type="datetimeFigureOut">
              <a:rPr lang="en-US" smtClean="0"/>
              <a:t>6/26/2016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0A8B8-DE98-48B1-BF24-B61AFDD6D46F}" type="slidenum">
              <a:rPr lang="en-US" smtClean="0"/>
              <a:t>‹#›</a:t>
            </a:fld>
            <a:endParaRPr lang="en-US"/>
          </a:p>
        </p:txBody>
      </p:sp>
    </p:spTree>
    <p:extLst>
      <p:ext uri="{BB962C8B-B14F-4D97-AF65-F5344CB8AC3E}">
        <p14:creationId xmlns:p14="http://schemas.microsoft.com/office/powerpoint/2010/main" val="302564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this module focused on searching for federal grant funding.</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a:t>
            </a:fld>
            <a:endParaRPr lang="en-US"/>
          </a:p>
        </p:txBody>
      </p:sp>
    </p:spTree>
    <p:extLst>
      <p:ext uri="{BB962C8B-B14F-4D97-AF65-F5344CB8AC3E}">
        <p14:creationId xmlns:p14="http://schemas.microsoft.com/office/powerpoint/2010/main" val="396516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conduct</a:t>
            </a:r>
            <a:r>
              <a:rPr lang="en-US" baseline="0" dirty="0" smtClean="0"/>
              <a:t> the same search using the PIVOT database.  We enter our three key words in the search box indicating that we want to find these three words, in any order, in the abstract.</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11</a:t>
            </a:fld>
            <a:endParaRPr lang="en-US"/>
          </a:p>
        </p:txBody>
      </p:sp>
    </p:spTree>
    <p:extLst>
      <p:ext uri="{BB962C8B-B14F-4D97-AF65-F5344CB8AC3E}">
        <p14:creationId xmlns:p14="http://schemas.microsoft.com/office/powerpoint/2010/main" val="176404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PICOT database resulted in four</a:t>
            </a:r>
            <a:r>
              <a:rPr lang="en-US" baseline="0" dirty="0" smtClean="0"/>
              <a:t> announcements.  The most relevant R21 grant was found along with one other that was also identified by the NIH search.  The PIVOT search also identified a K award and an NSF call for applications.</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12</a:t>
            </a:fld>
            <a:endParaRPr lang="en-US"/>
          </a:p>
        </p:txBody>
      </p:sp>
    </p:spTree>
    <p:extLst>
      <p:ext uri="{BB962C8B-B14F-4D97-AF65-F5344CB8AC3E}">
        <p14:creationId xmlns:p14="http://schemas.microsoft.com/office/powerpoint/2010/main" val="192949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We believe that the funding announcement </a:t>
            </a:r>
            <a:r>
              <a:rPr lang="en-US" b="1" dirty="0" smtClean="0"/>
              <a:t>PA-15-169</a:t>
            </a:r>
            <a:r>
              <a:rPr lang="en-US" b="0" baseline="0" dirty="0" smtClean="0"/>
              <a:t> is the most relevant to our project goals.  We can search the NIH funding reporter to review grants that have been funded under this mechanism.  </a:t>
            </a:r>
            <a:r>
              <a:rPr lang="en-US" b="0" baseline="0" dirty="0" err="1" smtClean="0"/>
              <a:t>eReporter</a:t>
            </a:r>
            <a:r>
              <a:rPr lang="en-US" b="0" baseline="0" dirty="0" smtClean="0"/>
              <a:t> provides the abstract, investigator information and funding information for all projects that are funded through NIH.  It is helpful to review this information for previously-funded applications to ensure that what we are proposing has not already been funded and that our project falls within the scope of projects that have been previously funded.</a:t>
            </a:r>
            <a:endParaRPr lang="en-US" b="1" dirty="0" smtClean="0"/>
          </a:p>
        </p:txBody>
      </p:sp>
      <p:sp>
        <p:nvSpPr>
          <p:cNvPr id="4" name="Slide Number Placeholder 3"/>
          <p:cNvSpPr>
            <a:spLocks noGrp="1"/>
          </p:cNvSpPr>
          <p:nvPr>
            <p:ph type="sldNum" sz="quarter" idx="10"/>
          </p:nvPr>
        </p:nvSpPr>
        <p:spPr/>
        <p:txBody>
          <a:bodyPr/>
          <a:lstStyle/>
          <a:p>
            <a:fld id="{F100A8B8-DE98-48B1-BF24-B61AFDD6D46F}" type="slidenum">
              <a:rPr lang="en-US" smtClean="0"/>
              <a:t>13</a:t>
            </a:fld>
            <a:endParaRPr lang="en-US"/>
          </a:p>
        </p:txBody>
      </p:sp>
    </p:spTree>
    <p:extLst>
      <p:ext uri="{BB962C8B-B14F-4D97-AF65-F5344CB8AC3E}">
        <p14:creationId xmlns:p14="http://schemas.microsoft.com/office/powerpoint/2010/main" val="409345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eReporter</a:t>
            </a:r>
            <a:r>
              <a:rPr lang="en-US" dirty="0" smtClean="0"/>
              <a:t>, we</a:t>
            </a:r>
            <a:r>
              <a:rPr lang="en-US" baseline="0" dirty="0" smtClean="0"/>
              <a:t> can enter the specific funding announcement number near the bottom of the screen.  We will also want to indicate the years, near the top of the screen, and indicate that we want to review all active grants as well as those that were active beginning in 2014.</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14</a:t>
            </a:fld>
            <a:endParaRPr lang="en-US"/>
          </a:p>
        </p:txBody>
      </p:sp>
    </p:spTree>
    <p:extLst>
      <p:ext uri="{BB962C8B-B14F-4D97-AF65-F5344CB8AC3E}">
        <p14:creationId xmlns:p14="http://schemas.microsoft.com/office/powerpoint/2010/main" val="369099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search found three grants that have been funded under</a:t>
            </a:r>
            <a:r>
              <a:rPr lang="en-US" baseline="0" dirty="0" smtClean="0"/>
              <a:t> the mechanism of interest.  We can now select these projects to learn more about the aims and scope of each project.</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15</a:t>
            </a:fld>
            <a:endParaRPr lang="en-US"/>
          </a:p>
        </p:txBody>
      </p:sp>
    </p:spTree>
    <p:extLst>
      <p:ext uri="{BB962C8B-B14F-4D97-AF65-F5344CB8AC3E}">
        <p14:creationId xmlns:p14="http://schemas.microsoft.com/office/powerpoint/2010/main" val="98919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when using </a:t>
            </a:r>
            <a:r>
              <a:rPr lang="en-US" dirty="0" err="1" smtClean="0"/>
              <a:t>eReporter</a:t>
            </a:r>
            <a:r>
              <a:rPr lang="en-US" dirty="0" smtClean="0"/>
              <a:t> to find projects</a:t>
            </a:r>
            <a:r>
              <a:rPr lang="en-US" baseline="0" dirty="0" smtClean="0"/>
              <a:t> funded under a particular program announcement, if the program announcement is new, you may not find many funded grants.  When you are reviewing a new funding announcement, you may also want to conduct a search under the previous version of the call.  For example, announcement PA-15-169 is a new issue of the previous announcement PA-12-125.  So, we will want to repeat our search using the announcement code PA-12-125 to gain a better understanding of the projects that align with this announcement.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series of announcement numbers can be found at the top of the current announcement.  When we conduct a Google search for “PA-15-169”, the announcement indicates that this is a “</a:t>
            </a:r>
            <a:r>
              <a:rPr lang="en-US" dirty="0" smtClean="0">
                <a:effectLst/>
              </a:rPr>
              <a:t>Reissue of PA-12-125”.  We can then use the previous announcement to search</a:t>
            </a:r>
            <a:r>
              <a:rPr lang="en-US" baseline="0" dirty="0" smtClean="0">
                <a:effectLst/>
              </a:rPr>
              <a:t> for funded applications in </a:t>
            </a:r>
            <a:r>
              <a:rPr lang="en-US" baseline="0" dirty="0" err="1" smtClean="0">
                <a:effectLst/>
              </a:rPr>
              <a:t>eReporter</a:t>
            </a:r>
            <a:r>
              <a:rPr lang="en-US" baseline="0" dirty="0" smtClean="0">
                <a:effectLst/>
              </a:rPr>
              <a:t>.</a:t>
            </a:r>
            <a:endParaRPr lang="en-US" dirty="0" smtClean="0">
              <a:effectLst/>
            </a:endParaRPr>
          </a:p>
        </p:txBody>
      </p:sp>
      <p:sp>
        <p:nvSpPr>
          <p:cNvPr id="4" name="Slide Number Placeholder 3"/>
          <p:cNvSpPr>
            <a:spLocks noGrp="1"/>
          </p:cNvSpPr>
          <p:nvPr>
            <p:ph type="sldNum" sz="quarter" idx="10"/>
          </p:nvPr>
        </p:nvSpPr>
        <p:spPr/>
        <p:txBody>
          <a:bodyPr/>
          <a:lstStyle/>
          <a:p>
            <a:fld id="{F100A8B8-DE98-48B1-BF24-B61AFDD6D46F}" type="slidenum">
              <a:rPr lang="en-US" smtClean="0"/>
              <a:t>16</a:t>
            </a:fld>
            <a:endParaRPr lang="en-US"/>
          </a:p>
        </p:txBody>
      </p:sp>
    </p:spTree>
    <p:extLst>
      <p:ext uri="{BB962C8B-B14F-4D97-AF65-F5344CB8AC3E}">
        <p14:creationId xmlns:p14="http://schemas.microsoft.com/office/powerpoint/2010/main" val="407203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 identified</a:t>
            </a:r>
            <a:r>
              <a:rPr lang="en-US" baseline="0" dirty="0" smtClean="0"/>
              <a:t> an announcement of interest, you will want to carefully review the announcement to determine the submission deadlines, duration and amount of funding, the purpose and objectives of the announcement, and the page limits and required components of the grant.  Based on this information you can determine if this is a good fit for your project.  The announcement will also include contact information for the program officer.  It is always a good idea to contact the program officer to discuss the aims of your proposed project relative to the announcement to determine if the announcement is a good fit for your proposal.</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17</a:t>
            </a:fld>
            <a:endParaRPr lang="en-US"/>
          </a:p>
        </p:txBody>
      </p:sp>
    </p:spTree>
    <p:extLst>
      <p:ext uri="{BB962C8B-B14F-4D97-AF65-F5344CB8AC3E}">
        <p14:creationId xmlns:p14="http://schemas.microsoft.com/office/powerpoint/2010/main" val="402842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there are several key databases that can be searched to identify relevant funding sources.  In addition, the NIH database of funded applications, </a:t>
            </a:r>
            <a:r>
              <a:rPr lang="en-US" baseline="0" dirty="0" err="1" smtClean="0"/>
              <a:t>eReporter</a:t>
            </a:r>
            <a:r>
              <a:rPr lang="en-US" baseline="0" dirty="0" smtClean="0"/>
              <a:t>, is a useful resource to learn more about the types of projects that have been previously funded under the announcement of interest.  Investing time in an initial search can be very helpful for identifying the most relevant funding announcements for </a:t>
            </a:r>
            <a:r>
              <a:rPr lang="en-US" baseline="0" smtClean="0"/>
              <a:t>your project.</a:t>
            </a:r>
            <a:endParaRPr lang="en-US"/>
          </a:p>
        </p:txBody>
      </p:sp>
      <p:sp>
        <p:nvSpPr>
          <p:cNvPr id="4" name="Slide Number Placeholder 3"/>
          <p:cNvSpPr>
            <a:spLocks noGrp="1"/>
          </p:cNvSpPr>
          <p:nvPr>
            <p:ph type="sldNum" sz="quarter" idx="10"/>
          </p:nvPr>
        </p:nvSpPr>
        <p:spPr/>
        <p:txBody>
          <a:bodyPr/>
          <a:lstStyle/>
          <a:p>
            <a:fld id="{F100A8B8-DE98-48B1-BF24-B61AFDD6D46F}" type="slidenum">
              <a:rPr lang="en-US" smtClean="0"/>
              <a:t>18</a:t>
            </a:fld>
            <a:endParaRPr lang="en-US"/>
          </a:p>
        </p:txBody>
      </p:sp>
    </p:spTree>
    <p:extLst>
      <p:ext uri="{BB962C8B-B14F-4D97-AF65-F5344CB8AC3E}">
        <p14:creationId xmlns:p14="http://schemas.microsoft.com/office/powerpoint/2010/main" val="45040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completing this module, you will be able to identify sources for identifying federal funding and will learn</a:t>
            </a:r>
            <a:r>
              <a:rPr lang="en-US" baseline="0" dirty="0" smtClean="0"/>
              <a:t> strategies to find funding sources and calls for applications that are most relevant  to your proposed project.</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2</a:t>
            </a:fld>
            <a:endParaRPr lang="en-US"/>
          </a:p>
        </p:txBody>
      </p:sp>
    </p:spTree>
    <p:extLst>
      <p:ext uri="{BB962C8B-B14F-4D97-AF65-F5344CB8AC3E}">
        <p14:creationId xmlns:p14="http://schemas.microsoft.com/office/powerpoint/2010/main" val="400251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site</a:t>
            </a:r>
            <a:r>
              <a:rPr lang="en-US" baseline="0" dirty="0" smtClean="0"/>
              <a:t> includes three useful links to identify funding sources.</a:t>
            </a:r>
          </a:p>
          <a:p>
            <a:endParaRPr lang="en-US" baseline="0" dirty="0" smtClean="0"/>
          </a:p>
        </p:txBody>
      </p:sp>
      <p:sp>
        <p:nvSpPr>
          <p:cNvPr id="4" name="Slide Number Placeholder 3"/>
          <p:cNvSpPr>
            <a:spLocks noGrp="1"/>
          </p:cNvSpPr>
          <p:nvPr>
            <p:ph type="sldNum" sz="quarter" idx="10"/>
          </p:nvPr>
        </p:nvSpPr>
        <p:spPr/>
        <p:txBody>
          <a:bodyPr/>
          <a:lstStyle/>
          <a:p>
            <a:fld id="{F100A8B8-DE98-48B1-BF24-B61AFDD6D46F}" type="slidenum">
              <a:rPr lang="en-US" smtClean="0"/>
              <a:t>3</a:t>
            </a:fld>
            <a:endParaRPr lang="en-US"/>
          </a:p>
        </p:txBody>
      </p:sp>
    </p:spTree>
    <p:extLst>
      <p:ext uri="{BB962C8B-B14F-4D97-AF65-F5344CB8AC3E}">
        <p14:creationId xmlns:p14="http://schemas.microsoft.com/office/powerpoint/2010/main" val="307882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is a list that is maintained by the OUHSC Vice President for Research office.  This list includes grant funding mechanisms that are offered at a local, regional, and national level.   This is a good place to start if you are interested in first finding funding for small  pilot projects and then building on this information to submit grants to regional agencies, and then ultimately, federal agencies.</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4</a:t>
            </a:fld>
            <a:endParaRPr lang="en-US"/>
          </a:p>
        </p:txBody>
      </p:sp>
    </p:spTree>
    <p:extLst>
      <p:ext uri="{BB962C8B-B14F-4D97-AF65-F5344CB8AC3E}">
        <p14:creationId xmlns:p14="http://schemas.microsoft.com/office/powerpoint/2010/main" val="261898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useful search</a:t>
            </a:r>
            <a:r>
              <a:rPr lang="en-US" baseline="0" dirty="0" smtClean="0"/>
              <a:t> engine for funding is available at the PIVOT site.</a:t>
            </a:r>
          </a:p>
          <a:p>
            <a:endParaRPr lang="en-US" baseline="0" dirty="0" smtClean="0"/>
          </a:p>
          <a:p>
            <a:r>
              <a:rPr lang="en-US" baseline="0" dirty="0" smtClean="0"/>
              <a:t>This site provides many advanced criteria for performing your search so that you are able to find grant funding mechanisms that relate specifically to your content areas, as well as criteria such as funding amount, due dates, and restrictions such as citizenship requirements.</a:t>
            </a:r>
          </a:p>
          <a:p>
            <a:endParaRPr lang="en-US" baseline="0" dirty="0" smtClean="0"/>
          </a:p>
          <a:p>
            <a:r>
              <a:rPr lang="en-US" baseline="0" dirty="0" smtClean="0"/>
              <a:t>There is a useful tutorial that is available on this main page.  View the tutorial to learn more about the advanced search options.</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5</a:t>
            </a:fld>
            <a:endParaRPr lang="en-US"/>
          </a:p>
        </p:txBody>
      </p:sp>
    </p:spTree>
    <p:extLst>
      <p:ext uri="{BB962C8B-B14F-4D97-AF65-F5344CB8AC3E}">
        <p14:creationId xmlns:p14="http://schemas.microsoft.com/office/powerpoint/2010/main" val="424026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site provides</a:t>
            </a:r>
            <a:r>
              <a:rPr lang="en-US" baseline="0" dirty="0" smtClean="0"/>
              <a:t> a  search of NIH funding mechanisms.  Begin by entering terms into the search box and then refine the search by using Boolean operators or setting other restrictions.</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6</a:t>
            </a:fld>
            <a:endParaRPr lang="en-US"/>
          </a:p>
        </p:txBody>
      </p:sp>
    </p:spTree>
    <p:extLst>
      <p:ext uri="{BB962C8B-B14F-4D97-AF65-F5344CB8AC3E}">
        <p14:creationId xmlns:p14="http://schemas.microsoft.com/office/powerpoint/2010/main" val="324976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an example in which we would like to find</a:t>
            </a:r>
            <a:r>
              <a:rPr lang="en-US" baseline="0" dirty="0" smtClean="0"/>
              <a:t> funding mechanisms to support secondary analysis of existing data.  We are interested in using existing data sources to identify factors associated with vascular complications of diabetes.</a:t>
            </a:r>
          </a:p>
          <a:p>
            <a:endParaRPr lang="en-US" baseline="0" dirty="0" smtClean="0"/>
          </a:p>
          <a:p>
            <a:r>
              <a:rPr lang="en-US" baseline="0" dirty="0" smtClean="0"/>
              <a:t>We will use three key words, “diabetes”, “secondary”, and </a:t>
            </a:r>
            <a:r>
              <a:rPr lang="en-US" baseline="0" dirty="0" smtClean="0"/>
              <a:t>“data”.  </a:t>
            </a:r>
            <a:r>
              <a:rPr lang="en-US" baseline="0" dirty="0" smtClean="0"/>
              <a:t>These words can be in any order in the abstract of the call for applications.  We don’t want the search to be too narrow and therefore, will not include “complications” as a key word.   If we find that using the three listed key words results in too many funding mechanisms, we then add additional restrictions to the search.</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7</a:t>
            </a:fld>
            <a:endParaRPr lang="en-US"/>
          </a:p>
        </p:txBody>
      </p:sp>
    </p:spTree>
    <p:extLst>
      <p:ext uri="{BB962C8B-B14F-4D97-AF65-F5344CB8AC3E}">
        <p14:creationId xmlns:p14="http://schemas.microsoft.com/office/powerpoint/2010/main" val="310257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initial search results in 213 funding announcements.    We</a:t>
            </a:r>
            <a:r>
              <a:rPr lang="en-US" baseline="0" dirty="0" smtClean="0"/>
              <a:t> want to include additional search terms to narrow down the number of announcements that we need to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refine the search by indicating that we want to match ALL of the key words.</a:t>
            </a:r>
            <a:endParaRPr lang="en-US" dirty="0" smtClean="0"/>
          </a:p>
          <a:p>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9</a:t>
            </a:fld>
            <a:endParaRPr lang="en-US"/>
          </a:p>
        </p:txBody>
      </p:sp>
    </p:spTree>
    <p:extLst>
      <p:ext uri="{BB962C8B-B14F-4D97-AF65-F5344CB8AC3E}">
        <p14:creationId xmlns:p14="http://schemas.microsoft.com/office/powerpoint/2010/main" val="152837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additional search criteria, we have identified three relevant announcements.  The R21</a:t>
            </a:r>
            <a:r>
              <a:rPr lang="en-US" baseline="0" dirty="0" smtClean="0"/>
              <a:t> seems to be the most appropriate mechanism as it is focused on secondary analyses while the other mechanisms are more general.</a:t>
            </a:r>
          </a:p>
          <a:p>
            <a:endParaRPr lang="en-US" baseline="0" dirty="0" smtClean="0"/>
          </a:p>
          <a:p>
            <a:r>
              <a:rPr lang="en-US" baseline="0" dirty="0" smtClean="0"/>
              <a:t>We would want to review the announcement for each of these mechanisms to understand the scope and relevance of each announcement.</a:t>
            </a:r>
            <a:endParaRPr lang="en-US" dirty="0"/>
          </a:p>
        </p:txBody>
      </p:sp>
      <p:sp>
        <p:nvSpPr>
          <p:cNvPr id="4" name="Slide Number Placeholder 3"/>
          <p:cNvSpPr>
            <a:spLocks noGrp="1"/>
          </p:cNvSpPr>
          <p:nvPr>
            <p:ph type="sldNum" sz="quarter" idx="10"/>
          </p:nvPr>
        </p:nvSpPr>
        <p:spPr/>
        <p:txBody>
          <a:bodyPr/>
          <a:lstStyle/>
          <a:p>
            <a:fld id="{F100A8B8-DE98-48B1-BF24-B61AFDD6D46F}" type="slidenum">
              <a:rPr lang="en-US" smtClean="0"/>
              <a:t>10</a:t>
            </a:fld>
            <a:endParaRPr lang="en-US"/>
          </a:p>
        </p:txBody>
      </p:sp>
    </p:spTree>
    <p:extLst>
      <p:ext uri="{BB962C8B-B14F-4D97-AF65-F5344CB8AC3E}">
        <p14:creationId xmlns:p14="http://schemas.microsoft.com/office/powerpoint/2010/main" val="11231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373AD4-738E-48EB-84F0-EFA4DDDB3529}" type="datetime1">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143819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71B75-B245-47DB-85FE-0C71D25006B9}" type="datetime1">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227577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66F5C-4FD0-423A-BF65-F545363D337E}" type="datetime1">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10883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5745-821A-425B-B3C8-468E28F381B4}" type="datetime1">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128431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F030B-4132-4FE3-AEE5-E593BF99898C}" type="datetime1">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288334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920F1-9F7D-45C1-ADA5-4AF22396E9A4}" type="datetime1">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388939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3CA46-BCEA-49E1-B404-040FFC476433}" type="datetime1">
              <a:rPr lang="en-US" smtClean="0"/>
              <a:t>6/26/2016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370661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E8204-7431-4569-AAE3-CFAB75B2C695}" type="datetime1">
              <a:rPr lang="en-US" smtClean="0"/>
              <a:t>6/26/2016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56341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526B0-A11E-47CD-B6FF-613D41108FB1}" type="datetime1">
              <a:rPr lang="en-US" smtClean="0"/>
              <a:t>6/26/2016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107686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6B78C-2C72-466C-B940-7D76132E49AB}" type="datetime1">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5828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0820C-7209-4A03-8606-481CF9E89F5C}" type="datetime1">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6A2D0-0994-45D2-B5B5-F48408158B9B}" type="slidenum">
              <a:rPr lang="en-US" smtClean="0"/>
              <a:t>‹#›</a:t>
            </a:fld>
            <a:endParaRPr lang="en-US"/>
          </a:p>
        </p:txBody>
      </p:sp>
    </p:spTree>
    <p:extLst>
      <p:ext uri="{BB962C8B-B14F-4D97-AF65-F5344CB8AC3E}">
        <p14:creationId xmlns:p14="http://schemas.microsoft.com/office/powerpoint/2010/main" val="298112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630F1-3A58-4014-B64C-C6123DE38AD2}" type="datetime1">
              <a:rPr lang="en-US" smtClean="0"/>
              <a:t>6/26/2016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6A2D0-0994-45D2-B5B5-F48408158B9B}" type="slidenum">
              <a:rPr lang="en-US" smtClean="0"/>
              <a:t>‹#›</a:t>
            </a:fld>
            <a:endParaRPr lang="en-US"/>
          </a:p>
        </p:txBody>
      </p:sp>
    </p:spTree>
    <p:extLst>
      <p:ext uri="{BB962C8B-B14F-4D97-AF65-F5344CB8AC3E}">
        <p14:creationId xmlns:p14="http://schemas.microsoft.com/office/powerpoint/2010/main" val="374587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rants.nih.gov/grants/guide/pa-files/PAR-16-148.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grants.nih.gov/grants/guide/pa-files/PA-15-169.html" TargetMode="External"/><Relationship Id="rId4" Type="http://schemas.openxmlformats.org/officeDocument/2006/relationships/hyperlink" Target="http://grants.nih.gov/grants/guide/pa-files/PAR-16-064.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ivot.cos.com/funding_ma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rojectreporter.nih.gov/reporter.c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ants.nih.gov/grants/guide/pa-files/PA-15-169.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rants.nih.gov/grants/guide/pa-files/PA-15-169.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esearch.ouhsc.edu/grants/funding-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grants.nih.gov/grants/guide/index.html" TargetMode="External"/><Relationship Id="rId4" Type="http://schemas.openxmlformats.org/officeDocument/2006/relationships/hyperlink" Target="http://pivot.cos.com/funding_ma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esearch.ouhsc.edu/grants/funding-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pivot.cos.com/funding_ma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rants.nih.gov/grants/guide/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Searching for Federal Funding</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a:t>
            </a:fld>
            <a:endParaRPr lang="en-US"/>
          </a:p>
        </p:txBody>
      </p:sp>
    </p:spTree>
    <p:extLst>
      <p:ext uri="{BB962C8B-B14F-4D97-AF65-F5344CB8AC3E}">
        <p14:creationId xmlns:p14="http://schemas.microsoft.com/office/powerpoint/2010/main" val="238546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NIH:  Results Continued</a:t>
            </a:r>
            <a:endParaRPr lang="en-US" dirty="0"/>
          </a:p>
        </p:txBody>
      </p:sp>
      <p:sp>
        <p:nvSpPr>
          <p:cNvPr id="3" name="Content Placeholder 2"/>
          <p:cNvSpPr>
            <a:spLocks noGrp="1"/>
          </p:cNvSpPr>
          <p:nvPr>
            <p:ph idx="1"/>
          </p:nvPr>
        </p:nvSpPr>
        <p:spPr/>
        <p:txBody>
          <a:bodyPr/>
          <a:lstStyle/>
          <a:p>
            <a:r>
              <a:rPr lang="en-US" dirty="0" smtClean="0"/>
              <a:t>Results:  3 relevant announcements</a:t>
            </a:r>
          </a:p>
          <a:p>
            <a:pPr lvl="1"/>
            <a:r>
              <a:rPr lang="en-US" b="1" dirty="0">
                <a:hlinkClick r:id="rId3"/>
              </a:rPr>
              <a:t>Limited Competition: Small Grant Program for NIDDK K01/K08/K23 Recipients (R03)</a:t>
            </a:r>
            <a:r>
              <a:rPr lang="en-US" b="1" dirty="0"/>
              <a:t> - PAR-16-148</a:t>
            </a:r>
          </a:p>
          <a:p>
            <a:pPr lvl="1"/>
            <a:r>
              <a:rPr lang="en-US" b="1" dirty="0">
                <a:hlinkClick r:id="rId4"/>
              </a:rPr>
              <a:t>Small Grants for New Investigators to Promote Diversity in Health-Related Research (R21)</a:t>
            </a:r>
            <a:r>
              <a:rPr lang="en-US" b="1" dirty="0"/>
              <a:t> - PAR-16-064</a:t>
            </a:r>
          </a:p>
          <a:p>
            <a:pPr lvl="1"/>
            <a:r>
              <a:rPr lang="en-US" b="1" dirty="0">
                <a:hlinkClick r:id="rId5"/>
              </a:rPr>
              <a:t>Secondary Analyses in Obesity, Diabetes and Digestive and Kidney Diseases (R21)</a:t>
            </a:r>
            <a:r>
              <a:rPr lang="en-US" b="1" dirty="0"/>
              <a:t> - PA-15-169</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10</a:t>
            </a:fld>
            <a:endParaRPr lang="en-US"/>
          </a:p>
        </p:txBody>
      </p:sp>
    </p:spTree>
    <p:extLst>
      <p:ext uri="{BB962C8B-B14F-4D97-AF65-F5344CB8AC3E}">
        <p14:creationId xmlns:p14="http://schemas.microsoft.com/office/powerpoint/2010/main" val="3174707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PIVOT</a:t>
            </a:r>
            <a:endParaRPr lang="en-US" dirty="0"/>
          </a:p>
        </p:txBody>
      </p:sp>
      <p:sp>
        <p:nvSpPr>
          <p:cNvPr id="3" name="Content Placeholder 2"/>
          <p:cNvSpPr>
            <a:spLocks noGrp="1"/>
          </p:cNvSpPr>
          <p:nvPr>
            <p:ph idx="1"/>
          </p:nvPr>
        </p:nvSpPr>
        <p:spPr/>
        <p:txBody>
          <a:bodyPr/>
          <a:lstStyle/>
          <a:p>
            <a:r>
              <a:rPr lang="en-US" dirty="0">
                <a:hlinkClick r:id="rId3"/>
              </a:rPr>
              <a:t>http://pivot.cos.com/funding_main</a:t>
            </a:r>
            <a:r>
              <a:rPr lang="en-US" dirty="0"/>
              <a:t> </a:t>
            </a:r>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11</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8661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017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PIVOT Results</a:t>
            </a:r>
            <a:endParaRPr lang="en-US" dirty="0"/>
          </a:p>
        </p:txBody>
      </p:sp>
      <p:sp>
        <p:nvSpPr>
          <p:cNvPr id="3" name="Content Placeholder 2"/>
          <p:cNvSpPr>
            <a:spLocks noGrp="1"/>
          </p:cNvSpPr>
          <p:nvPr>
            <p:ph idx="1"/>
          </p:nvPr>
        </p:nvSpPr>
        <p:spPr/>
        <p:txBody>
          <a:bodyPr/>
          <a:lstStyle/>
          <a:p>
            <a:r>
              <a:rPr lang="en-US" dirty="0" smtClean="0"/>
              <a:t>Identified 4 announcements</a:t>
            </a:r>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12</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286000"/>
            <a:ext cx="8661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33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Funding Announcement</a:t>
            </a:r>
            <a:endParaRPr lang="en-US" dirty="0"/>
          </a:p>
        </p:txBody>
      </p:sp>
      <p:sp>
        <p:nvSpPr>
          <p:cNvPr id="3" name="Content Placeholder 2"/>
          <p:cNvSpPr>
            <a:spLocks noGrp="1"/>
          </p:cNvSpPr>
          <p:nvPr>
            <p:ph idx="1"/>
          </p:nvPr>
        </p:nvSpPr>
        <p:spPr/>
        <p:txBody>
          <a:bodyPr/>
          <a:lstStyle/>
          <a:p>
            <a:r>
              <a:rPr lang="en-US" dirty="0" smtClean="0"/>
              <a:t>Find projects that have been funded under the identified mechanism</a:t>
            </a:r>
          </a:p>
          <a:p>
            <a:endParaRPr lang="en-US" dirty="0" smtClean="0"/>
          </a:p>
          <a:p>
            <a:r>
              <a:rPr lang="en-US" dirty="0" err="1" smtClean="0"/>
              <a:t>eReporter</a:t>
            </a:r>
            <a:r>
              <a:rPr lang="en-US" dirty="0" smtClean="0"/>
              <a:t> </a:t>
            </a:r>
            <a:r>
              <a:rPr lang="en-US" dirty="0"/>
              <a:t>(find related projects)</a:t>
            </a:r>
          </a:p>
          <a:p>
            <a:pPr lvl="1"/>
            <a:r>
              <a:rPr lang="en-US" dirty="0">
                <a:hlinkClick r:id="rId3"/>
              </a:rPr>
              <a:t>http://projectreporter.nih.gov/reporter.cfm</a:t>
            </a:r>
            <a:endParaRPr lang="en-US" dirty="0"/>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13</a:t>
            </a:fld>
            <a:endParaRPr lang="en-US"/>
          </a:p>
        </p:txBody>
      </p:sp>
    </p:spTree>
    <p:extLst>
      <p:ext uri="{BB962C8B-B14F-4D97-AF65-F5344CB8AC3E}">
        <p14:creationId xmlns:p14="http://schemas.microsoft.com/office/powerpoint/2010/main" val="1429802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eReporter</a:t>
            </a:r>
            <a:endParaRPr lang="en-US" dirty="0"/>
          </a:p>
        </p:txBody>
      </p:sp>
      <p:sp>
        <p:nvSpPr>
          <p:cNvPr id="3" name="Content Placeholder 2"/>
          <p:cNvSpPr>
            <a:spLocks noGrp="1"/>
          </p:cNvSpPr>
          <p:nvPr>
            <p:ph idx="1"/>
          </p:nvPr>
        </p:nvSpPr>
        <p:spPr/>
        <p:txBody>
          <a:bodyPr/>
          <a:lstStyle/>
          <a:p>
            <a:r>
              <a:rPr lang="en-US" dirty="0" smtClean="0"/>
              <a:t>Enter announcement number and refine activity dates to include active and previous awards beginning in 2014</a:t>
            </a:r>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14</a:t>
            </a:fld>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124200"/>
            <a:ext cx="8661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43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eReporter</a:t>
            </a:r>
            <a:r>
              <a:rPr lang="en-US" dirty="0" smtClean="0"/>
              <a:t> Results</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15</a:t>
            </a:fld>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2851" y="1600200"/>
            <a:ext cx="80382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043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Currently-funded Projects</a:t>
            </a:r>
            <a:endParaRPr lang="en-US" dirty="0"/>
          </a:p>
        </p:txBody>
      </p:sp>
      <p:sp>
        <p:nvSpPr>
          <p:cNvPr id="3" name="Content Placeholder 2"/>
          <p:cNvSpPr>
            <a:spLocks noGrp="1"/>
          </p:cNvSpPr>
          <p:nvPr>
            <p:ph idx="1"/>
          </p:nvPr>
        </p:nvSpPr>
        <p:spPr/>
        <p:txBody>
          <a:bodyPr/>
          <a:lstStyle/>
          <a:p>
            <a:r>
              <a:rPr lang="en-US" u="sng" dirty="0" smtClean="0">
                <a:hlinkClick r:id="rId3"/>
              </a:rPr>
              <a:t>PA-15-169</a:t>
            </a:r>
            <a:endParaRPr lang="en-US" u="sng" dirty="0" smtClean="0"/>
          </a:p>
          <a:p>
            <a:r>
              <a:rPr lang="en-US" dirty="0" smtClean="0"/>
              <a:t>Recently opened</a:t>
            </a:r>
          </a:p>
          <a:p>
            <a:pPr lvl="1"/>
            <a:r>
              <a:rPr lang="en-US" dirty="0" smtClean="0"/>
              <a:t>Search previously-funded projects under prior version of the announcement:  PA-12-125</a:t>
            </a:r>
          </a:p>
          <a:p>
            <a:pPr lvl="1"/>
            <a:r>
              <a:rPr lang="en-US" dirty="0" smtClean="0"/>
              <a:t>Find 40 listings during the period 2013 – 2016.</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16</a:t>
            </a:fld>
            <a:endParaRPr lang="en-US"/>
          </a:p>
        </p:txBody>
      </p:sp>
    </p:spTree>
    <p:extLst>
      <p:ext uri="{BB962C8B-B14F-4D97-AF65-F5344CB8AC3E}">
        <p14:creationId xmlns:p14="http://schemas.microsoft.com/office/powerpoint/2010/main" val="2393381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Announcements</a:t>
            </a:r>
            <a:endParaRPr lang="en-US" dirty="0"/>
          </a:p>
        </p:txBody>
      </p:sp>
      <p:sp>
        <p:nvSpPr>
          <p:cNvPr id="3" name="Content Placeholder 2"/>
          <p:cNvSpPr>
            <a:spLocks noGrp="1"/>
          </p:cNvSpPr>
          <p:nvPr>
            <p:ph idx="1"/>
          </p:nvPr>
        </p:nvSpPr>
        <p:spPr/>
        <p:txBody>
          <a:bodyPr/>
          <a:lstStyle/>
          <a:p>
            <a:r>
              <a:rPr lang="en-US" dirty="0" smtClean="0"/>
              <a:t>Identify an activity code, e.g., </a:t>
            </a:r>
            <a:r>
              <a:rPr lang="en-US" u="sng" dirty="0">
                <a:hlinkClick r:id="rId3"/>
              </a:rPr>
              <a:t>PA-15-169</a:t>
            </a:r>
            <a:endParaRPr lang="en-US" u="sng" dirty="0"/>
          </a:p>
          <a:p>
            <a:r>
              <a:rPr lang="en-US" dirty="0" smtClean="0"/>
              <a:t>Important sections</a:t>
            </a:r>
          </a:p>
          <a:p>
            <a:pPr lvl="1"/>
            <a:r>
              <a:rPr lang="en-US" dirty="0" smtClean="0"/>
              <a:t>Dates</a:t>
            </a:r>
          </a:p>
          <a:p>
            <a:pPr lvl="1"/>
            <a:r>
              <a:rPr lang="en-US" dirty="0" smtClean="0"/>
              <a:t>Funding amounts</a:t>
            </a:r>
          </a:p>
          <a:p>
            <a:pPr lvl="1"/>
            <a:r>
              <a:rPr lang="en-US" dirty="0" smtClean="0"/>
              <a:t>Purpose</a:t>
            </a:r>
          </a:p>
          <a:p>
            <a:pPr lvl="1"/>
            <a:r>
              <a:rPr lang="en-US" dirty="0" smtClean="0"/>
              <a:t>Objectives</a:t>
            </a:r>
          </a:p>
          <a:p>
            <a:pPr lvl="1"/>
            <a:r>
              <a:rPr lang="en-US" dirty="0" smtClean="0"/>
              <a:t>Page limits</a:t>
            </a:r>
          </a:p>
          <a:p>
            <a:pPr lvl="1"/>
            <a:r>
              <a:rPr lang="en-US" dirty="0" smtClean="0"/>
              <a:t>Required components</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17</a:t>
            </a:fld>
            <a:endParaRPr lang="en-US"/>
          </a:p>
        </p:txBody>
      </p:sp>
    </p:spTree>
    <p:extLst>
      <p:ext uri="{BB962C8B-B14F-4D97-AF65-F5344CB8AC3E}">
        <p14:creationId xmlns:p14="http://schemas.microsoft.com/office/powerpoint/2010/main" val="4110677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Grant funding databases</a:t>
            </a:r>
          </a:p>
          <a:p>
            <a:endParaRPr lang="en-US" dirty="0"/>
          </a:p>
          <a:p>
            <a:r>
              <a:rPr lang="en-US" dirty="0" smtClean="0"/>
              <a:t>Explore funding records to learn more</a:t>
            </a:r>
          </a:p>
          <a:p>
            <a:endParaRPr lang="en-US" dirty="0"/>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18</a:t>
            </a:fld>
            <a:endParaRPr lang="en-US"/>
          </a:p>
        </p:txBody>
      </p:sp>
    </p:spTree>
    <p:extLst>
      <p:ext uri="{BB962C8B-B14F-4D97-AF65-F5344CB8AC3E}">
        <p14:creationId xmlns:p14="http://schemas.microsoft.com/office/powerpoint/2010/main" val="267247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Identify sources for federal funding</a:t>
            </a:r>
          </a:p>
          <a:p>
            <a:endParaRPr lang="en-US" dirty="0"/>
          </a:p>
          <a:p>
            <a:r>
              <a:rPr lang="en-US" dirty="0" smtClean="0"/>
              <a:t>Strategies for finding relevant funding </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2</a:t>
            </a:fld>
            <a:endParaRPr lang="en-US"/>
          </a:p>
        </p:txBody>
      </p:sp>
    </p:spTree>
    <p:extLst>
      <p:ext uri="{BB962C8B-B14F-4D97-AF65-F5344CB8AC3E}">
        <p14:creationId xmlns:p14="http://schemas.microsoft.com/office/powerpoint/2010/main" val="347023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Funding Sources:  Grants</a:t>
            </a:r>
            <a:endParaRPr lang="en-US" dirty="0"/>
          </a:p>
        </p:txBody>
      </p:sp>
      <p:sp>
        <p:nvSpPr>
          <p:cNvPr id="3" name="Content Placeholder 2"/>
          <p:cNvSpPr>
            <a:spLocks noGrp="1"/>
          </p:cNvSpPr>
          <p:nvPr>
            <p:ph idx="1"/>
          </p:nvPr>
        </p:nvSpPr>
        <p:spPr/>
        <p:txBody>
          <a:bodyPr>
            <a:normAutofit/>
          </a:bodyPr>
          <a:lstStyle/>
          <a:p>
            <a:r>
              <a:rPr lang="en-US" dirty="0" smtClean="0"/>
              <a:t>Listing of common sources</a:t>
            </a:r>
          </a:p>
          <a:p>
            <a:pPr lvl="1"/>
            <a:r>
              <a:rPr lang="en-US" sz="2400" dirty="0">
                <a:hlinkClick r:id="rId3"/>
              </a:rPr>
              <a:t>http://research.ouhsc.edu/grants/funding-sources</a:t>
            </a:r>
            <a:r>
              <a:rPr lang="en-US" sz="2400" dirty="0" smtClean="0">
                <a:hlinkClick r:id="rId3"/>
              </a:rPr>
              <a:t>/</a:t>
            </a:r>
          </a:p>
          <a:p>
            <a:pPr lvl="1"/>
            <a:endParaRPr lang="en-US" sz="2400" dirty="0" smtClean="0"/>
          </a:p>
          <a:p>
            <a:r>
              <a:rPr lang="en-US" dirty="0" smtClean="0"/>
              <a:t>PIVOT database</a:t>
            </a:r>
          </a:p>
          <a:p>
            <a:pPr lvl="1"/>
            <a:r>
              <a:rPr lang="en-US" dirty="0">
                <a:hlinkClick r:id="rId4"/>
              </a:rPr>
              <a:t>http://</a:t>
            </a:r>
            <a:r>
              <a:rPr lang="en-US" dirty="0" smtClean="0">
                <a:hlinkClick r:id="rId4"/>
              </a:rPr>
              <a:t>pivot.cos.com/funding_main</a:t>
            </a:r>
            <a:r>
              <a:rPr lang="en-US" dirty="0" smtClean="0"/>
              <a:t> </a:t>
            </a:r>
            <a:endParaRPr lang="en-US" dirty="0"/>
          </a:p>
          <a:p>
            <a:endParaRPr lang="en-US" dirty="0" smtClean="0"/>
          </a:p>
          <a:p>
            <a:r>
              <a:rPr lang="en-US" dirty="0" smtClean="0"/>
              <a:t>NIH announcements</a:t>
            </a:r>
          </a:p>
          <a:p>
            <a:pPr lvl="1"/>
            <a:r>
              <a:rPr lang="en-US" dirty="0" smtClean="0">
                <a:hlinkClick r:id="rId5"/>
              </a:rPr>
              <a:t>http://grants.nih.gov/grants/guide/index.html</a:t>
            </a:r>
            <a:endParaRPr lang="en-US" dirty="0" smtClean="0"/>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3</a:t>
            </a:fld>
            <a:endParaRPr lang="en-US"/>
          </a:p>
        </p:txBody>
      </p:sp>
    </p:spTree>
    <p:extLst>
      <p:ext uri="{BB962C8B-B14F-4D97-AF65-F5344CB8AC3E}">
        <p14:creationId xmlns:p14="http://schemas.microsoft.com/office/powerpoint/2010/main" val="3534737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OUHSC Listing</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sz="2400" dirty="0">
                <a:hlinkClick r:id="rId3"/>
              </a:rPr>
              <a:t>http://research.ouhsc.edu/grants/funding-sources/</a:t>
            </a:r>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4</a:t>
            </a:fld>
            <a:endParaRPr lang="en-US"/>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193" t="9687" r="27300" b="5939"/>
          <a:stretch/>
        </p:blipFill>
        <p:spPr bwMode="auto">
          <a:xfrm>
            <a:off x="1066800" y="2286000"/>
            <a:ext cx="7086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95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 Database</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pivot.cos.com/funding_main</a:t>
            </a:r>
            <a:r>
              <a:rPr lang="en-US" dirty="0" smtClean="0"/>
              <a:t> </a:t>
            </a:r>
          </a:p>
          <a:p>
            <a:endParaRPr lang="en-US" dirty="0"/>
          </a:p>
          <a:p>
            <a:r>
              <a:rPr lang="en-US" dirty="0" smtClean="0"/>
              <a:t>Advanced search criteria to focus the funding search</a:t>
            </a:r>
          </a:p>
          <a:p>
            <a:endParaRPr lang="en-US" dirty="0"/>
          </a:p>
          <a:p>
            <a:r>
              <a:rPr lang="en-US" dirty="0" smtClean="0"/>
              <a:t>View the tutorial that is available on the main page</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5</a:t>
            </a:fld>
            <a:endParaRPr lang="en-US"/>
          </a:p>
        </p:txBody>
      </p:sp>
    </p:spTree>
    <p:extLst>
      <p:ext uri="{BB962C8B-B14F-4D97-AF65-F5344CB8AC3E}">
        <p14:creationId xmlns:p14="http://schemas.microsoft.com/office/powerpoint/2010/main" val="169861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Funding Mechanisms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hlinkClick r:id="rId3"/>
              </a:rPr>
              <a:t>http://grants.nih.gov/grants/guide/index.html</a:t>
            </a:r>
            <a:endParaRPr lang="en-US" dirty="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6</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2590800"/>
            <a:ext cx="8661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05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Search</a:t>
            </a:r>
            <a:endParaRPr lang="en-US" dirty="0"/>
          </a:p>
        </p:txBody>
      </p:sp>
      <p:sp>
        <p:nvSpPr>
          <p:cNvPr id="3" name="Content Placeholder 2"/>
          <p:cNvSpPr>
            <a:spLocks noGrp="1"/>
          </p:cNvSpPr>
          <p:nvPr>
            <p:ph idx="1"/>
          </p:nvPr>
        </p:nvSpPr>
        <p:spPr/>
        <p:txBody>
          <a:bodyPr/>
          <a:lstStyle/>
          <a:p>
            <a:r>
              <a:rPr lang="en-US" dirty="0" smtClean="0"/>
              <a:t>Identify funding to support secondary data analysis of diabetes-related complications</a:t>
            </a:r>
          </a:p>
          <a:p>
            <a:pPr lvl="1"/>
            <a:endParaRPr lang="en-US" dirty="0" smtClean="0"/>
          </a:p>
          <a:p>
            <a:pPr lvl="1"/>
            <a:r>
              <a:rPr lang="en-US" dirty="0" smtClean="0"/>
              <a:t>Key Words:  diabetes AND secondary AND </a:t>
            </a:r>
            <a:r>
              <a:rPr lang="en-US" dirty="0" smtClean="0"/>
              <a:t>data</a:t>
            </a:r>
            <a:endParaRPr lang="en-US" dirty="0" smtClean="0"/>
          </a:p>
          <a:p>
            <a:pPr lvl="1"/>
            <a:r>
              <a:rPr lang="en-US" dirty="0" smtClean="0"/>
              <a:t>Caution – don’t be too specific in your search terms</a:t>
            </a:r>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7</a:t>
            </a:fld>
            <a:endParaRPr lang="en-US"/>
          </a:p>
        </p:txBody>
      </p:sp>
    </p:spTree>
    <p:extLst>
      <p:ext uri="{BB962C8B-B14F-4D97-AF65-F5344CB8AC3E}">
        <p14:creationId xmlns:p14="http://schemas.microsoft.com/office/powerpoint/2010/main" val="53867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NIH Sources</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8</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851" y="1600200"/>
            <a:ext cx="80382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137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NIH Results</a:t>
            </a:r>
            <a:endParaRPr lang="en-US" dirty="0"/>
          </a:p>
        </p:txBody>
      </p:sp>
      <p:sp>
        <p:nvSpPr>
          <p:cNvPr id="3" name="Content Placeholder 2"/>
          <p:cNvSpPr>
            <a:spLocks noGrp="1"/>
          </p:cNvSpPr>
          <p:nvPr>
            <p:ph idx="1"/>
          </p:nvPr>
        </p:nvSpPr>
        <p:spPr/>
        <p:txBody>
          <a:bodyPr/>
          <a:lstStyle/>
          <a:p>
            <a:r>
              <a:rPr lang="en-US" dirty="0" smtClean="0"/>
              <a:t>Results:  213 announcements</a:t>
            </a:r>
          </a:p>
          <a:p>
            <a:r>
              <a:rPr lang="en-US" dirty="0" smtClean="0"/>
              <a:t>Refine:  </a:t>
            </a:r>
            <a:endParaRPr lang="en-US" dirty="0"/>
          </a:p>
        </p:txBody>
      </p:sp>
      <p:sp>
        <p:nvSpPr>
          <p:cNvPr id="4" name="Slide Number Placeholder 3"/>
          <p:cNvSpPr>
            <a:spLocks noGrp="1"/>
          </p:cNvSpPr>
          <p:nvPr>
            <p:ph type="sldNum" sz="quarter" idx="12"/>
          </p:nvPr>
        </p:nvSpPr>
        <p:spPr/>
        <p:txBody>
          <a:bodyPr/>
          <a:lstStyle/>
          <a:p>
            <a:fld id="{B596A2D0-0994-45D2-B5B5-F48408158B9B}" type="slidenum">
              <a:rPr lang="en-US" smtClean="0"/>
              <a:t>9</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124200"/>
            <a:ext cx="8661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41300" y="4800600"/>
            <a:ext cx="2120900" cy="1219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32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Searching for Federal Funding&amp;quot;&quot;/&gt;&lt;property id=&quot;20307&quot; value=&quot;256&quot;/&gt;&lt;/object&gt;&lt;object type=&quot;3&quot; unique_id=&quot;10007&quot;&gt;&lt;property id=&quot;20148&quot; value=&quot;5&quot;/&gt;&lt;property id=&quot;20300&quot; value=&quot;Slide 3 - &amp;quot;Common Funding Sources:  Grants&amp;quot;&quot;/&gt;&lt;property id=&quot;20307&quot; value=&quot;257&quot;/&gt;&lt;/object&gt;&lt;object type=&quot;3&quot; unique_id=&quot;10008&quot;&gt;&lt;property id=&quot;20148&quot; value=&quot;5&quot;/&gt;&lt;property id=&quot;20300&quot; value=&quot;Slide 7 - &amp;quot;Example Search&amp;quot;&quot;/&gt;&lt;property id=&quot;20307&quot; value=&quot;265&quot;/&gt;&lt;/object&gt;&lt;object type=&quot;3&quot; unique_id=&quot;10010&quot;&gt;&lt;property id=&quot;20148&quot; value=&quot;5&quot;/&gt;&lt;property id=&quot;20300&quot; value=&quot;Slide 16 - &amp;quot;Currently-funded Projects&amp;quot;&quot;/&gt;&lt;property id=&quot;20307&quot; value=&quot;267&quot;/&gt;&lt;/object&gt;&lt;object type=&quot;3&quot; unique_id=&quot;10164&quot;&gt;&lt;property id=&quot;20148&quot; value=&quot;5&quot;/&gt;&lt;property id=&quot;20300&quot; value=&quot;Slide 2 - &amp;quot;Overview&amp;quot;&quot;/&gt;&lt;property id=&quot;20307&quot; value=&quot;269&quot;/&gt;&lt;/object&gt;&lt;object type=&quot;3&quot; unique_id=&quot;10165&quot;&gt;&lt;property id=&quot;20148&quot; value=&quot;5&quot;/&gt;&lt;property id=&quot;20300&quot; value=&quot;Slide 13 - &amp;quot;Investigate Funding Announcement&amp;quot;&quot;/&gt;&lt;property id=&quot;20307&quot; value=&quot;268&quot;/&gt;&lt;/object&gt;&lt;object type=&quot;3&quot; unique_id=&quot;10205&quot;&gt;&lt;property id=&quot;20148&quot; value=&quot;5&quot;/&gt;&lt;property id=&quot;20300&quot; value=&quot;Slide 4 - &amp;quot;OUHSC Listing&amp;quot;&quot;/&gt;&lt;property id=&quot;20307&quot; value=&quot;270&quot;/&gt;&lt;/object&gt;&lt;object type=&quot;3&quot; unique_id=&quot;10284&quot;&gt;&lt;property id=&quot;20148&quot; value=&quot;5&quot;/&gt;&lt;property id=&quot;20300&quot; value=&quot;Slide 5 - &amp;quot;PIVOT Database&amp;quot;&quot;/&gt;&lt;property id=&quot;20307&quot; value=&quot;271&quot;/&gt;&lt;/object&gt;&lt;object type=&quot;3&quot; unique_id=&quot;10285&quot;&gt;&lt;property id=&quot;20148&quot; value=&quot;5&quot;/&gt;&lt;property id=&quot;20300&quot; value=&quot;Slide 6 - &amp;quot;NIH Funding Mechanisms&amp;quot;&quot;/&gt;&lt;property id=&quot;20307&quot; value=&quot;272&quot;/&gt;&lt;/object&gt;&lt;object type=&quot;3&quot; unique_id=&quot;10421&quot;&gt;&lt;property id=&quot;20148&quot; value=&quot;5&quot;/&gt;&lt;property id=&quot;20300&quot; value=&quot;Slide 8 - &amp;quot;Example:  NIH Sources&amp;quot;&quot;/&gt;&lt;property id=&quot;20307&quot; value=&quot;273&quot;/&gt;&lt;/object&gt;&lt;object type=&quot;3&quot; unique_id=&quot;10422&quot;&gt;&lt;property id=&quot;20148&quot; value=&quot;5&quot;/&gt;&lt;property id=&quot;20300&quot; value=&quot;Slide 9 - &amp;quot;Example:  NIH Results&amp;quot;&quot;/&gt;&lt;property id=&quot;20307&quot; value=&quot;274&quot;/&gt;&lt;/object&gt;&lt;object type=&quot;3&quot; unique_id=&quot;10423&quot;&gt;&lt;property id=&quot;20148&quot; value=&quot;5&quot;/&gt;&lt;property id=&quot;20300&quot; value=&quot;Slide 10 - &amp;quot;Example NIH:  Results Continued&amp;quot;&quot;/&gt;&lt;property id=&quot;20307&quot; value=&quot;275&quot;/&gt;&lt;/object&gt;&lt;object type=&quot;3&quot; unique_id=&quot;10527&quot;&gt;&lt;property id=&quot;20148&quot; value=&quot;5&quot;/&gt;&lt;property id=&quot;20300&quot; value=&quot;Slide 11 - &amp;quot;Example:  PIVOT&amp;quot;&quot;/&gt;&lt;property id=&quot;20307&quot; value=&quot;276&quot;/&gt;&lt;/object&gt;&lt;object type=&quot;3&quot; unique_id=&quot;10528&quot;&gt;&lt;property id=&quot;20148&quot; value=&quot;5&quot;/&gt;&lt;property id=&quot;20300&quot; value=&quot;Slide 12 - &amp;quot;Example:  PIVOT Results&amp;quot;&quot;/&gt;&lt;property id=&quot;20307&quot; value=&quot;277&quot;/&gt;&lt;/object&gt;&lt;object type=&quot;3&quot; unique_id=&quot;10624&quot;&gt;&lt;property id=&quot;20148&quot; value=&quot;5&quot;/&gt;&lt;property id=&quot;20300&quot; value=&quot;Slide 14 - &amp;quot;Example:  eReporter&amp;quot;&quot;/&gt;&lt;property id=&quot;20307&quot; value=&quot;278&quot;/&gt;&lt;/object&gt;&lt;object type=&quot;3&quot; unique_id=&quot;10685&quot;&gt;&lt;property id=&quot;20148&quot; value=&quot;5&quot;/&gt;&lt;property id=&quot;20300&quot; value=&quot;Slide 15 - &amp;quot;Example:  eReporter Results&amp;quot;&quot;/&gt;&lt;property id=&quot;20307&quot; value=&quot;279&quot;/&gt;&lt;/object&gt;&lt;object type=&quot;3&quot; unique_id=&quot;10905&quot;&gt;&lt;property id=&quot;20148&quot; value=&quot;5&quot;/&gt;&lt;property id=&quot;20300&quot; value=&quot;Slide 17 - &amp;quot;Reviewing Announcements&amp;quot;&quot;/&gt;&lt;property id=&quot;20307&quot; value=&quot;280&quot;/&gt;&lt;/object&gt;&lt;object type=&quot;3&quot; unique_id=&quot;11042&quot;&gt;&lt;property id=&quot;20148&quot; value=&quot;5&quot;/&gt;&lt;property id=&quot;20300&quot; value=&quot;Slide 18 - &amp;quot;Summary&amp;quot;&quot;/&gt;&lt;property id=&quot;20307&quot; value=&quot;281&quot;/&gt;&lt;/object&gt;&lt;/object&gt;&lt;object type=&quot;8&quot; unique_id=&quot;1002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1403</Words>
  <Application>Microsoft Office PowerPoint</Application>
  <PresentationFormat>On-screen Show (4:3)</PresentationFormat>
  <Paragraphs>133</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Searching for Federal Funding</vt:lpstr>
      <vt:lpstr>Overview</vt:lpstr>
      <vt:lpstr>Common Funding Sources:  Grants</vt:lpstr>
      <vt:lpstr>OUHSC Listing</vt:lpstr>
      <vt:lpstr>PIVOT Database</vt:lpstr>
      <vt:lpstr>NIH Funding Mechanisms</vt:lpstr>
      <vt:lpstr>Example Search</vt:lpstr>
      <vt:lpstr>Example:  NIH Sources</vt:lpstr>
      <vt:lpstr>Example:  NIH Results</vt:lpstr>
      <vt:lpstr>Example NIH:  Results Continued</vt:lpstr>
      <vt:lpstr>Example:  PIVOT</vt:lpstr>
      <vt:lpstr>Example:  PIVOT Results</vt:lpstr>
      <vt:lpstr>Investigate Funding Announcement</vt:lpstr>
      <vt:lpstr>Example:  eReporter</vt:lpstr>
      <vt:lpstr>Example:  eReporter Results</vt:lpstr>
      <vt:lpstr>Currently-funded Projects</vt:lpstr>
      <vt:lpstr>Reviewing Announcements</vt:lpstr>
      <vt:lpstr>Summary</vt:lpstr>
    </vt:vector>
  </TitlesOfParts>
  <Company>OUHSC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Sources</dc:title>
  <dc:creator>Stoner, Julie A.  (HSC)</dc:creator>
  <cp:lastModifiedBy>Stoner, Julie A.  (HSC)</cp:lastModifiedBy>
  <cp:revision>45</cp:revision>
  <cp:lastPrinted>2013-06-09T13:15:37Z</cp:lastPrinted>
  <dcterms:created xsi:type="dcterms:W3CDTF">2012-06-10T12:18:16Z</dcterms:created>
  <dcterms:modified xsi:type="dcterms:W3CDTF">2016-06-26T13:44:33Z</dcterms:modified>
</cp:coreProperties>
</file>